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4" r:id="rId3"/>
    <p:sldId id="272" r:id="rId4"/>
    <p:sldId id="257" r:id="rId5"/>
    <p:sldId id="262" r:id="rId6"/>
    <p:sldId id="271" r:id="rId7"/>
    <p:sldId id="260" r:id="rId8"/>
    <p:sldId id="263" r:id="rId9"/>
    <p:sldId id="261" r:id="rId10"/>
    <p:sldId id="266" r:id="rId11"/>
    <p:sldId id="267" r:id="rId12"/>
    <p:sldId id="269" r:id="rId13"/>
    <p:sldId id="270" r:id="rId14"/>
    <p:sldId id="26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86067" autoAdjust="0"/>
  </p:normalViewPr>
  <p:slideViewPr>
    <p:cSldViewPr snapToGrid="0">
      <p:cViewPr varScale="1">
        <p:scale>
          <a:sx n="86" d="100"/>
          <a:sy n="86" d="100"/>
        </p:scale>
        <p:origin x="54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2.png>
</file>

<file path=ppt/media/image3.png>
</file>

<file path=ppt/media/image4.png>
</file>

<file path=ppt/media/image5.png>
</file>

<file path=ppt/media/image7.png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54F2E6-2EC3-437B-96A3-23EA5B9A72B4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DAD6C-65E3-4397-BF65-8F242820A9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790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kkoaudio.com/zh-cn/products/itx01-docking-station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IKKO </a:t>
            </a:r>
            <a:r>
              <a:rPr lang="zh-CN" altLang="en-US" dirty="0"/>
              <a:t>官网 </a:t>
            </a:r>
            <a:r>
              <a:rPr lang="en-US" altLang="zh-CN" dirty="0"/>
              <a:t>Hub</a:t>
            </a:r>
            <a:r>
              <a:rPr lang="zh-CN" altLang="en-US" dirty="0"/>
              <a:t>链接：</a:t>
            </a:r>
            <a:r>
              <a:rPr lang="en-US" altLang="zh-CN" sz="1200" dirty="0">
                <a:hlinkClick r:id="rId3"/>
              </a:rPr>
              <a:t>ITX01| </a:t>
            </a:r>
            <a:r>
              <a:rPr lang="en-US" altLang="zh-CN" sz="1200" dirty="0" err="1">
                <a:hlinkClick r:id="rId3"/>
              </a:rPr>
              <a:t>ikkoaudio</a:t>
            </a:r>
            <a:r>
              <a:rPr lang="en-US" altLang="zh-CN" sz="1200" dirty="0">
                <a:hlinkClick r:id="rId3"/>
              </a:rPr>
              <a:t> |Multifunctional Docking Station</a:t>
            </a:r>
            <a:endParaRPr lang="zh-CN" altLang="en-US" sz="1200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DAD6C-65E3-4397-BF65-8F242820A93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1381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市场：</a:t>
            </a:r>
            <a:endParaRPr lang="en-US" altLang="zh-CN" dirty="0"/>
          </a:p>
          <a:p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针对具体项目：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产品方案需求：华曦达的需求对接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针对麦克风类方案的推广：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竞品市场方案资料收集：思必驰（孙总安排对接）；</a:t>
            </a:r>
            <a:endParaRPr lang="en-US" altLang="zh-CN" dirty="0"/>
          </a:p>
          <a:p>
            <a:r>
              <a:rPr lang="zh-CN" altLang="en-US" dirty="0"/>
              <a:t>板卡厂对接：（</a:t>
            </a:r>
            <a:r>
              <a:rPr lang="en-US" altLang="zh-CN" dirty="0" err="1"/>
              <a:t>Mlogic</a:t>
            </a:r>
            <a:r>
              <a:rPr lang="zh-CN" altLang="en-US" dirty="0"/>
              <a:t>、</a:t>
            </a:r>
            <a:r>
              <a:rPr lang="en-US" altLang="zh-CN" dirty="0"/>
              <a:t>CVT</a:t>
            </a:r>
            <a:r>
              <a:rPr lang="zh-CN" altLang="en-US" dirty="0"/>
              <a:t>）板厂项目</a:t>
            </a:r>
            <a:endParaRPr lang="en-US" altLang="zh-CN" dirty="0"/>
          </a:p>
          <a:p>
            <a:r>
              <a:rPr lang="zh-CN" altLang="en-US" dirty="0"/>
              <a:t>不同形态的交付标准：行业规范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技术：</a:t>
            </a:r>
            <a:endParaRPr lang="en-US" altLang="zh-CN" dirty="0"/>
          </a:p>
          <a:p>
            <a:r>
              <a:rPr lang="zh-CN" altLang="en-US" dirty="0"/>
              <a:t>认证相关：</a:t>
            </a:r>
            <a:r>
              <a:rPr lang="en-US" altLang="zh-CN" dirty="0"/>
              <a:t>Google/Teams/</a:t>
            </a:r>
            <a:r>
              <a:rPr lang="zh-CN" altLang="en-US" dirty="0"/>
              <a:t>腾讯</a:t>
            </a:r>
            <a:endParaRPr lang="en-US" altLang="zh-CN" dirty="0"/>
          </a:p>
          <a:p>
            <a:r>
              <a:rPr lang="zh-CN" altLang="en-US" dirty="0"/>
              <a:t>资源优化：请教北角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DAD6C-65E3-4397-BF65-8F242820A93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506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铁三角桌面麦克风的代工厂；</a:t>
            </a:r>
            <a:r>
              <a:rPr lang="en-US" altLang="zh-CN" dirty="0"/>
              <a:t>3~5</a:t>
            </a:r>
            <a:r>
              <a:rPr lang="zh-CN" altLang="en-US" dirty="0"/>
              <a:t>家</a:t>
            </a:r>
            <a:endParaRPr lang="en-US" altLang="zh-CN" dirty="0"/>
          </a:p>
          <a:p>
            <a:r>
              <a:rPr lang="zh-CN" altLang="en-US" dirty="0"/>
              <a:t>宋光：</a:t>
            </a:r>
            <a:r>
              <a:rPr lang="en-US" altLang="zh-CN" dirty="0"/>
              <a:t>1</a:t>
            </a:r>
            <a:r>
              <a:rPr lang="zh-CN" altLang="en-US" dirty="0"/>
              <a:t>）突起的解决方案样机给蔡工测评；</a:t>
            </a:r>
            <a:r>
              <a:rPr lang="en-US" altLang="zh-CN" dirty="0"/>
              <a:t>2</a:t>
            </a:r>
            <a:r>
              <a:rPr lang="zh-CN" altLang="en-US" dirty="0"/>
              <a:t>）了解</a:t>
            </a:r>
            <a:r>
              <a:rPr lang="en-US" altLang="zh-CN" dirty="0"/>
              <a:t>2100</a:t>
            </a:r>
            <a:r>
              <a:rPr lang="zh-CN" altLang="en-US" dirty="0"/>
              <a:t>的生产状况；</a:t>
            </a:r>
            <a:r>
              <a:rPr lang="en-US" altLang="zh-CN" dirty="0"/>
              <a:t>3</a:t>
            </a:r>
            <a:r>
              <a:rPr lang="zh-CN" altLang="en-US" dirty="0"/>
              <a:t>）当前出货方案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DAD6C-65E3-4397-BF65-8F242820A93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798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08EBD-9231-F4A9-BF55-24395624A8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2F006F8-E7B9-D04B-E76C-A509D88F60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18CB01-40AA-4816-854E-9120AAF53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C4636F-B28F-1C5B-9C84-29139078C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5518B2-4C45-CF56-79CE-8F8D680A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7280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1B4C8E-A301-D422-DC59-EFB889F43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1132181-8C72-8BE4-6D97-DDDC42B3A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BB3DF0-C810-8C20-CA1E-EB4F94DBE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9C62E7-C1B4-3BDF-1414-B3D54D493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C4812E-4C0E-C4ED-781A-E0A446A35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602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57AFB2F-8F02-19C7-856B-D221523CF3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EEE3F53-F3A6-9C53-4BC7-C58DA0B8CB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4FDD53-E24A-EB98-DD5A-AC1AC5E88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6B009F-BDCF-A54F-8BED-A388D7465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72FAA5-5D9D-2AEF-FBBE-ADC9FDF50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144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D3FABA-3D65-3773-0DE9-96B163CE1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D2A601-1D8B-A10B-52C6-DA01D48F4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0EB130-922D-1508-C395-D23CE5977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ADE697-4FE3-2174-7A7A-71B6786FA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FFCFA4-934C-CE59-0B21-B93041F8C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730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01263D-F2DC-B8D0-2F46-DFB6E06F2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8ED998-DD49-A120-DF79-B928956FC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6B4848-89C5-1738-C3B2-46A3071B1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33008B-77D6-9362-1919-10E013127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835BDC-FA5D-EB0A-6C51-DC1D6B34D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4082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2B798B-A970-99EC-81B9-42F19EEB5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9BBB81-6F47-BD39-6D8C-57ABB604A4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3F45A9B-B8EF-9014-C209-FA9F683E84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26EDDA-745D-57A3-3FAD-39FEBFC55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456B51-1C7E-F65D-BA9B-439F019CE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A9CC2B8-BD90-FA7B-F4DE-7AA9B54CB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2466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BC003E-8B22-8249-04A4-4FF5B3231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F2BD38-F0B4-604C-4F89-4E773EB52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230B29-6AA6-91BB-E628-16018F92E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8654D4B-3AB0-80B8-3F64-9699F88200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E2CD4B8-38E0-EA99-DD0A-58475D9EA2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7235DB-35D1-72D7-23A7-10939FB1A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DD8FF72-D34B-D2FF-7F9C-1FD13565D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1E5F1F6-A19B-F717-2B43-C08DD7AD0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170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229C56-03FB-B0B4-EAFD-2340E551C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22A74B7-0F41-10AE-1C4B-1554F581F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97567E2-7E25-BA53-27C4-256D30DE1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4798C68-3AF2-DB39-EEB3-4CD1F441A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6945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D2625C5-C0A3-7043-36FB-B17D55D77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4200F1B-CBB1-18ED-AB5C-6D6F74D5A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5FCE4CF-4FC6-0F6E-5D42-7DB95D7C6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2766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3072F6-3C6E-C127-4114-19B8E7D91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4B957B-1A7B-64EC-3E46-7B1648AB7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2034D47-519C-E9B4-D3D7-9CFA5E67E2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64AFB7-D050-1376-E21B-ECC6F9A08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8B09E9-F2A6-C264-3590-D41E54F69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F2DBC6-B92D-3D19-E11A-CEB8C2D01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0166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5449D-0F43-4E0B-FB91-505DF27BD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2A667D5-60F2-E255-2E1C-0EF780731D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025264-2518-F036-7925-DFF76CC9A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8FDC760-65F3-D896-EB38-F33FFFC66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D264B6A-CD90-D596-55F5-F3C7EB440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254EE3-3866-0759-A748-AE96DB4A9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633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98A4483-F7D5-7202-F775-80EF61390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10DD1B-791C-4233-1218-1D1F7464B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0A31E2-1622-19FB-D2A1-F3CB3183A8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92047-5764-41C6-BB3D-8BF45430CEDA}" type="datetimeFigureOut">
              <a:rPr lang="zh-CN" altLang="en-US" smtClean="0"/>
              <a:t>2023/3/15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68DD52-566E-7087-A68E-AD0144C98B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9166DC-7E8B-1D0B-0FFC-50850DE7A2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54260-DF0B-4FE9-9CBD-9EC14A7633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1488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DD448C-EB04-004A-F158-D98B0E2F79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九音科技方案汇总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F9316B6-1210-1362-AA71-6D7E81D51E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2023-3-5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9290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ED2090-6ABD-EA05-E1D8-C4F54B133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</a:rPr>
              <a:t>拾音器</a:t>
            </a:r>
            <a:r>
              <a:rPr lang="en-US" altLang="zh-CN" b="1" dirty="0">
                <a:solidFill>
                  <a:srgbClr val="FF0000"/>
                </a:solidFill>
              </a:rPr>
              <a:t>/</a:t>
            </a:r>
            <a:r>
              <a:rPr lang="zh-CN" altLang="en-US" b="1" dirty="0">
                <a:solidFill>
                  <a:srgbClr val="FF0000"/>
                </a:solidFill>
              </a:rPr>
              <a:t>扩音器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32544FB5-9276-7D7B-B594-FD6EC9604A88}"/>
              </a:ext>
            </a:extLst>
          </p:cNvPr>
          <p:cNvCxnSpPr>
            <a:cxnSpLocks/>
          </p:cNvCxnSpPr>
          <p:nvPr/>
        </p:nvCxnSpPr>
        <p:spPr>
          <a:xfrm>
            <a:off x="6309360" y="1920443"/>
            <a:ext cx="0" cy="433741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3ADA012A-393D-E29D-E276-3EF5EE24A1B5}"/>
              </a:ext>
            </a:extLst>
          </p:cNvPr>
          <p:cNvSpPr txBox="1">
            <a:spLocks/>
          </p:cNvSpPr>
          <p:nvPr/>
        </p:nvSpPr>
        <p:spPr>
          <a:xfrm>
            <a:off x="6558279" y="2385186"/>
            <a:ext cx="4795521" cy="28623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/>
              <a:t>第三方算法调试</a:t>
            </a:r>
            <a:endParaRPr lang="en-US" altLang="zh-CN" sz="2400" dirty="0"/>
          </a:p>
          <a:p>
            <a:pPr lvl="1"/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通过按键，切换拾音方向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，支持</a:t>
            </a:r>
            <a:r>
              <a:rPr lang="en-US" altLang="zh-CN" sz="18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45°~60°</a:t>
            </a:r>
            <a:r>
              <a:rPr lang="zh-CN" altLang="en-US" sz="18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的拾音角度</a:t>
            </a:r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对选定方向的音源做人声增强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人声自然还原，不丢字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拾取</a:t>
            </a:r>
            <a:r>
              <a:rPr lang="en-US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3~5</a:t>
            </a:r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米内的人声</a:t>
            </a:r>
            <a:endParaRPr lang="en-US" altLang="zh-CN" sz="1800" dirty="0"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lvl="1"/>
            <a:r>
              <a:rPr lang="zh-CN" altLang="zh-CN" sz="18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周边噪声进行抑制</a:t>
            </a:r>
            <a:endParaRPr lang="zh-CN" altLang="en-US" sz="2000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577EC162-2F19-57EC-0056-B3A739E622CA}"/>
              </a:ext>
            </a:extLst>
          </p:cNvPr>
          <p:cNvGrpSpPr/>
          <p:nvPr/>
        </p:nvGrpSpPr>
        <p:grpSpPr>
          <a:xfrm>
            <a:off x="721359" y="2385186"/>
            <a:ext cx="5289952" cy="3872671"/>
            <a:chOff x="640067" y="1729582"/>
            <a:chExt cx="5726907" cy="4192557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3B86D734-67A3-F3E6-07D7-FBCDC75B3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1729582"/>
              <a:ext cx="5483854" cy="2741927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48A039B3-E98E-2B14-4259-D863CB2FF5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1576"/>
            <a:stretch/>
          </p:blipFill>
          <p:spPr>
            <a:xfrm>
              <a:off x="640067" y="4342298"/>
              <a:ext cx="5726907" cy="1579841"/>
            </a:xfrm>
            <a:prstGeom prst="rect">
              <a:avLst/>
            </a:prstGeom>
          </p:spPr>
        </p:pic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B8402CBE-99EE-CA42-AB6D-EB20DE7704A4}"/>
              </a:ext>
            </a:extLst>
          </p:cNvPr>
          <p:cNvSpPr txBox="1"/>
          <p:nvPr/>
        </p:nvSpPr>
        <p:spPr>
          <a:xfrm>
            <a:off x="1587604" y="1644016"/>
            <a:ext cx="3156577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九音解决方案：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扩音器</a:t>
            </a:r>
          </a:p>
        </p:txBody>
      </p:sp>
    </p:spTree>
    <p:extLst>
      <p:ext uri="{BB962C8B-B14F-4D97-AF65-F5344CB8AC3E}">
        <p14:creationId xmlns:p14="http://schemas.microsoft.com/office/powerpoint/2010/main" val="2551120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C317C46A-A7B4-B00A-D619-2BEE52502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20" y="2904360"/>
            <a:ext cx="5881052" cy="298700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218092F-077C-DBFE-ADA9-828BC1689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DSP</a:t>
            </a:r>
            <a:r>
              <a:rPr lang="zh-CN" altLang="en-US" b="1" dirty="0"/>
              <a:t>后级音效处理器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CBA647E-D718-73C4-1B90-D9DEDFB13C3E}"/>
              </a:ext>
            </a:extLst>
          </p:cNvPr>
          <p:cNvSpPr txBox="1"/>
          <p:nvPr/>
        </p:nvSpPr>
        <p:spPr>
          <a:xfrm>
            <a:off x="1690901" y="1822744"/>
            <a:ext cx="3156577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九音解决方案：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音效处理器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42BFC563-9991-BF05-481E-69ADCA09D865}"/>
              </a:ext>
            </a:extLst>
          </p:cNvPr>
          <p:cNvCxnSpPr>
            <a:cxnSpLocks/>
          </p:cNvCxnSpPr>
          <p:nvPr/>
        </p:nvCxnSpPr>
        <p:spPr>
          <a:xfrm>
            <a:off x="6492240" y="2032747"/>
            <a:ext cx="0" cy="433741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905034B-7D5F-33F0-2BEA-AEF127864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00" y="2275840"/>
            <a:ext cx="4795521" cy="353568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声学调试</a:t>
            </a:r>
            <a:endParaRPr lang="en-US" altLang="zh-CN" sz="2400" dirty="0"/>
          </a:p>
          <a:p>
            <a:pPr lvl="1"/>
            <a:r>
              <a:rPr lang="zh-CN" altLang="en-US" sz="2000" dirty="0"/>
              <a:t>声学环境重新搭建（新箱体制作）</a:t>
            </a:r>
            <a:endParaRPr lang="en-US" altLang="zh-CN" sz="2000" dirty="0"/>
          </a:p>
          <a:p>
            <a:pPr lvl="1"/>
            <a:r>
              <a:rPr lang="zh-CN" altLang="en-US" sz="2000" dirty="0"/>
              <a:t>声学调优（配合算法、软件调整）</a:t>
            </a:r>
            <a:endParaRPr lang="en-US" altLang="zh-CN" sz="2000" dirty="0"/>
          </a:p>
          <a:p>
            <a:r>
              <a:rPr lang="zh-CN" altLang="en-US" sz="2400" dirty="0"/>
              <a:t>新算法评测</a:t>
            </a:r>
            <a:endParaRPr lang="en-US" altLang="zh-CN" sz="2400" dirty="0"/>
          </a:p>
          <a:p>
            <a:pPr lvl="1"/>
            <a:r>
              <a:rPr lang="zh-CN" altLang="en-US" sz="2000" dirty="0"/>
              <a:t>第三方算法评测（评测</a:t>
            </a:r>
            <a:r>
              <a:rPr lang="en-US" altLang="zh-CN" sz="2000" dirty="0"/>
              <a:t>OK</a:t>
            </a:r>
            <a:r>
              <a:rPr lang="zh-CN" altLang="en-US" sz="2000" dirty="0"/>
              <a:t>后，商务洽谈第三方算法的导入）</a:t>
            </a:r>
            <a:endParaRPr lang="en-US" altLang="zh-CN" sz="2000" dirty="0"/>
          </a:p>
          <a:p>
            <a:r>
              <a:rPr lang="zh-CN" altLang="en-US" sz="2400" dirty="0"/>
              <a:t>方案商导入</a:t>
            </a:r>
            <a:endParaRPr lang="en-US" altLang="zh-CN" sz="2400" dirty="0"/>
          </a:p>
          <a:p>
            <a:pPr lvl="1"/>
            <a:r>
              <a:rPr lang="zh-CN" altLang="en-US" sz="2000" dirty="0"/>
              <a:t>和第三方方案商洽谈，确定完整方案的开发模式</a:t>
            </a:r>
            <a:endParaRPr lang="en-US" altLang="zh-CN" sz="2000" dirty="0"/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81882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7020CD-BABA-47F3-DD20-D359467E8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ENC</a:t>
            </a:r>
            <a:r>
              <a:rPr lang="zh-CN" altLang="en-US" b="1" dirty="0"/>
              <a:t>降噪耳机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4D7C387-4268-86C5-0A8F-DEC303A2F64A}"/>
              </a:ext>
            </a:extLst>
          </p:cNvPr>
          <p:cNvSpPr txBox="1"/>
          <p:nvPr/>
        </p:nvSpPr>
        <p:spPr>
          <a:xfrm>
            <a:off x="594805" y="1829859"/>
            <a:ext cx="10758994" cy="397031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）该解决方案目前推过的厂商、领域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推广的结果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）当前存在的问题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音质损失问题、短咪杆问题？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现状：已进行了哪些改进？效果如何？从算法原理上是否能改进？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思考：是否算法本身有问题？要考虑算法更新换代的方案</a:t>
            </a:r>
            <a:endParaRPr lang="en-US" altLang="zh-CN" dirty="0"/>
          </a:p>
          <a:p>
            <a:r>
              <a:rPr lang="en-US" altLang="zh-CN" dirty="0"/>
              <a:t>	</a:t>
            </a:r>
          </a:p>
          <a:p>
            <a:r>
              <a:rPr lang="en-US" altLang="zh-CN" dirty="0"/>
              <a:t>3</a:t>
            </a:r>
            <a:r>
              <a:rPr lang="zh-CN" altLang="en-US" dirty="0"/>
              <a:t>）当前</a:t>
            </a:r>
            <a:r>
              <a:rPr lang="en-US" altLang="zh-CN" dirty="0"/>
              <a:t>ENC</a:t>
            </a:r>
            <a:r>
              <a:rPr lang="zh-CN" altLang="en-US" dirty="0"/>
              <a:t>解决方案（话务耳机）的销售评估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来源：奥尼电子的话务耳机在网络渠道（淘宝</a:t>
            </a:r>
            <a:r>
              <a:rPr lang="en-US" altLang="zh-CN" dirty="0"/>
              <a:t>&amp;</a:t>
            </a:r>
            <a:r>
              <a:rPr lang="zh-CN" altLang="en-US" dirty="0"/>
              <a:t>京东）没有单独售卖，在搭配</a:t>
            </a:r>
            <a:r>
              <a:rPr lang="en-US" altLang="zh-CN" dirty="0" err="1"/>
              <a:t>videoBar</a:t>
            </a:r>
            <a:r>
              <a:rPr lang="zh-CN" altLang="en-US" dirty="0"/>
              <a:t>一起出售</a:t>
            </a:r>
            <a:endParaRPr lang="en-US" altLang="zh-CN" dirty="0"/>
          </a:p>
          <a:p>
            <a:r>
              <a:rPr lang="en-US" altLang="zh-CN" dirty="0"/>
              <a:t>	</a:t>
            </a:r>
          </a:p>
          <a:p>
            <a:r>
              <a:rPr lang="en-US" altLang="zh-CN" dirty="0"/>
              <a:t>4</a:t>
            </a:r>
            <a:r>
              <a:rPr lang="zh-CN" altLang="en-US" dirty="0"/>
              <a:t>）</a:t>
            </a:r>
            <a:r>
              <a:rPr lang="en-US" altLang="zh-CN" dirty="0"/>
              <a:t>ENC</a:t>
            </a:r>
            <a:r>
              <a:rPr lang="zh-CN" altLang="en-US" dirty="0"/>
              <a:t>降噪耳机最适合的场景</a:t>
            </a:r>
            <a:r>
              <a:rPr lang="en-US" altLang="zh-CN" dirty="0"/>
              <a:t>&amp;</a:t>
            </a:r>
            <a:r>
              <a:rPr lang="zh-CN" altLang="en-US" dirty="0"/>
              <a:t>领域，以及九音的</a:t>
            </a:r>
            <a:r>
              <a:rPr lang="en-US" altLang="zh-CN" dirty="0"/>
              <a:t>ENC</a:t>
            </a:r>
            <a:r>
              <a:rPr lang="zh-CN" altLang="en-US" dirty="0"/>
              <a:t>方案当前适配情况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）九音的</a:t>
            </a:r>
            <a:r>
              <a:rPr lang="en-US" altLang="zh-CN" dirty="0"/>
              <a:t>ENC</a:t>
            </a:r>
            <a:r>
              <a:rPr lang="zh-CN" altLang="en-US" dirty="0"/>
              <a:t>方案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434339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7020CD-BABA-47F3-DD20-D359467E8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对讲机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4D7C387-4268-86C5-0A8F-DEC303A2F64A}"/>
              </a:ext>
            </a:extLst>
          </p:cNvPr>
          <p:cNvSpPr txBox="1"/>
          <p:nvPr/>
        </p:nvSpPr>
        <p:spPr>
          <a:xfrm>
            <a:off x="1908333" y="1705482"/>
            <a:ext cx="3156577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九音解决方案：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单麦降噪</a:t>
            </a: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15FD160-771A-BF28-0153-444F2C4F9300}"/>
              </a:ext>
            </a:extLst>
          </p:cNvPr>
          <p:cNvCxnSpPr>
            <a:cxnSpLocks/>
          </p:cNvCxnSpPr>
          <p:nvPr/>
        </p:nvCxnSpPr>
        <p:spPr>
          <a:xfrm>
            <a:off x="6329680" y="2015490"/>
            <a:ext cx="0" cy="433741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271EBDAC-D4A9-B668-F3B5-D0F39CDEB9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906" y="2916850"/>
            <a:ext cx="3089429" cy="280934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2A5A0AA-B081-82A2-8009-7EC9454CA6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467" y="1700053"/>
            <a:ext cx="1502409" cy="2003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8273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D8FB2D-E6C8-44E9-8B28-D437F1AB2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小结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5381FC-C021-0B89-9062-B5C59ADC3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通用需求</a:t>
            </a:r>
            <a:endParaRPr lang="en-US" altLang="zh-CN" dirty="0"/>
          </a:p>
          <a:p>
            <a:pPr lvl="1"/>
            <a:r>
              <a:rPr lang="en-US" altLang="zh-CN" dirty="0"/>
              <a:t>1</a:t>
            </a:r>
            <a:r>
              <a:rPr lang="zh-CN" altLang="en-US" dirty="0"/>
              <a:t>）方案软硬件规格书</a:t>
            </a:r>
            <a:endParaRPr lang="en-US" altLang="zh-CN" dirty="0"/>
          </a:p>
          <a:p>
            <a:pPr lvl="1"/>
            <a:r>
              <a:rPr lang="en-US" altLang="zh-CN" dirty="0"/>
              <a:t>2</a:t>
            </a:r>
            <a:r>
              <a:rPr lang="zh-CN" altLang="en-US" dirty="0"/>
              <a:t>）方案配套的关键器件选型标准</a:t>
            </a:r>
            <a:endParaRPr lang="en-US" altLang="zh-CN" dirty="0"/>
          </a:p>
          <a:p>
            <a:pPr lvl="1"/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lang="en-US" altLang="zh-CN" dirty="0"/>
              <a:t>PCBA</a:t>
            </a:r>
            <a:r>
              <a:rPr lang="zh-CN" altLang="en-US" dirty="0"/>
              <a:t>方式提供的方案，支持生产模式（生产需求和一致性问题解决方案）</a:t>
            </a:r>
          </a:p>
        </p:txBody>
      </p:sp>
    </p:spTree>
    <p:extLst>
      <p:ext uri="{BB962C8B-B14F-4D97-AF65-F5344CB8AC3E}">
        <p14:creationId xmlns:p14="http://schemas.microsoft.com/office/powerpoint/2010/main" val="4226163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899D8D-D790-47F6-60F5-DCA72479C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产品线归纳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ECED59-2432-9A04-5D92-E022D2A54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USB-&gt;DAC </a:t>
            </a:r>
            <a:r>
              <a:rPr lang="zh-CN" altLang="en-US" dirty="0"/>
              <a:t>模拟音频转换器（</a:t>
            </a:r>
            <a:r>
              <a:rPr lang="en-US" altLang="zh-CN" dirty="0"/>
              <a:t>USB</a:t>
            </a:r>
            <a:r>
              <a:rPr lang="zh-CN" altLang="en-US" dirty="0"/>
              <a:t>转</a:t>
            </a:r>
            <a:r>
              <a:rPr lang="en-US" altLang="zh-CN" dirty="0"/>
              <a:t>3.5 Dongle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USB-&gt;I2S </a:t>
            </a:r>
            <a:r>
              <a:rPr lang="zh-CN" altLang="en-US" dirty="0"/>
              <a:t>数字音频转换器（</a:t>
            </a:r>
            <a:r>
              <a:rPr lang="en-US" altLang="zh-CN" dirty="0"/>
              <a:t>Hi-Res</a:t>
            </a:r>
            <a:r>
              <a:rPr lang="zh-CN" altLang="en-US" dirty="0"/>
              <a:t>耳放）</a:t>
            </a:r>
            <a:endParaRPr lang="en-US" altLang="zh-CN" dirty="0"/>
          </a:p>
          <a:p>
            <a:r>
              <a:rPr lang="en-US" altLang="zh-CN" dirty="0"/>
              <a:t>2/4/6 </a:t>
            </a:r>
            <a:r>
              <a:rPr lang="zh-CN" altLang="en-US" dirty="0"/>
              <a:t>麦克风阵列方案（会议音箱、</a:t>
            </a:r>
            <a:r>
              <a:rPr lang="en-US" altLang="zh-CN" dirty="0"/>
              <a:t>Video Bar</a:t>
            </a:r>
            <a:r>
              <a:rPr lang="zh-CN" altLang="en-US" dirty="0"/>
              <a:t>、</a:t>
            </a:r>
            <a:r>
              <a:rPr lang="en-US" altLang="zh-CN" dirty="0"/>
              <a:t>Sound Bar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USB </a:t>
            </a:r>
            <a:r>
              <a:rPr lang="zh-CN" altLang="en-US" dirty="0"/>
              <a:t>桌面麦克风</a:t>
            </a:r>
            <a:endParaRPr lang="en-US" altLang="zh-CN" dirty="0"/>
          </a:p>
          <a:p>
            <a:r>
              <a:rPr lang="zh-CN" altLang="en-US" dirty="0"/>
              <a:t>扩音器</a:t>
            </a:r>
            <a:r>
              <a:rPr lang="en-US" altLang="zh-CN" dirty="0"/>
              <a:t>/</a:t>
            </a:r>
            <a:r>
              <a:rPr lang="zh-CN" altLang="en-US" dirty="0"/>
              <a:t>扩音器（领夹麦克风、会议麦、吊顶麦、辅助听</a:t>
            </a:r>
            <a:r>
              <a:rPr lang="en-US" altLang="zh-CN" dirty="0"/>
              <a:t>..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DSP</a:t>
            </a:r>
            <a:r>
              <a:rPr lang="zh-CN" altLang="en-US" dirty="0"/>
              <a:t>音效处理器（音箱）</a:t>
            </a:r>
            <a:endParaRPr lang="en-US" altLang="zh-CN" dirty="0"/>
          </a:p>
          <a:p>
            <a:r>
              <a:rPr lang="zh-CN" altLang="en-US" dirty="0"/>
              <a:t>单麦降噪（对讲机、单耳耳机）</a:t>
            </a:r>
            <a:endParaRPr lang="en-US" altLang="zh-CN" dirty="0"/>
          </a:p>
          <a:p>
            <a:r>
              <a:rPr lang="en-US" altLang="zh-CN" dirty="0"/>
              <a:t>ENC</a:t>
            </a:r>
            <a:r>
              <a:rPr lang="zh-CN" altLang="en-US" dirty="0"/>
              <a:t>降噪耳机（话务耳机）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0572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A4B99C-A6EB-A80C-A297-D218B55BD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USB </a:t>
            </a:r>
            <a:r>
              <a:rPr lang="zh-CN" altLang="en-US" b="1" dirty="0"/>
              <a:t>耳机</a:t>
            </a:r>
            <a:r>
              <a:rPr lang="en-US" altLang="zh-CN" b="1" dirty="0"/>
              <a:t>/</a:t>
            </a:r>
            <a:r>
              <a:rPr lang="zh-CN" altLang="en-US" b="1" dirty="0"/>
              <a:t>耳放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B7356B-5590-6DEA-29EA-DFCA3C779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可能的机会：提前了解</a:t>
            </a:r>
            <a:r>
              <a:rPr lang="zh-CN" altLang="en-US" b="1" dirty="0"/>
              <a:t>苹果</a:t>
            </a:r>
            <a:r>
              <a:rPr lang="en-US" altLang="zh-CN" b="1" dirty="0" err="1"/>
              <a:t>TypeC</a:t>
            </a:r>
            <a:r>
              <a:rPr lang="zh-CN" altLang="en-US" b="1" dirty="0"/>
              <a:t>接口</a:t>
            </a:r>
            <a:r>
              <a:rPr lang="zh-CN" altLang="en-US" dirty="0"/>
              <a:t>的定义？</a:t>
            </a:r>
          </a:p>
        </p:txBody>
      </p:sp>
    </p:spTree>
    <p:extLst>
      <p:ext uri="{BB962C8B-B14F-4D97-AF65-F5344CB8AC3E}">
        <p14:creationId xmlns:p14="http://schemas.microsoft.com/office/powerpoint/2010/main" val="3382278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66F963-66C6-0DF3-3985-3BE7CE6E8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USB </a:t>
            </a:r>
            <a:r>
              <a:rPr lang="zh-CN" altLang="en-US" b="1" dirty="0"/>
              <a:t>模拟音频转换器</a:t>
            </a:r>
            <a:r>
              <a:rPr lang="en-US" altLang="zh-CN" b="1" dirty="0"/>
              <a:t>(</a:t>
            </a:r>
            <a:r>
              <a:rPr lang="en-US" altLang="zh-CN" b="1" dirty="0">
                <a:solidFill>
                  <a:srgbClr val="FF0000"/>
                </a:solidFill>
              </a:rPr>
              <a:t>USB/audio bridge</a:t>
            </a:r>
            <a:r>
              <a:rPr lang="en-US" altLang="zh-CN" b="1" dirty="0"/>
              <a:t>)</a:t>
            </a:r>
            <a:endParaRPr lang="zh-CN" altLang="en-US" b="1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E2F4564-B50F-1057-28A6-EFA141DB87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3378" y="2411279"/>
            <a:ext cx="5417729" cy="3574039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02786F7-3BC3-1A45-0EB4-004059198B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62" t="21490" r="16704" b="4078"/>
          <a:stretch/>
        </p:blipFill>
        <p:spPr>
          <a:xfrm>
            <a:off x="7361006" y="2140560"/>
            <a:ext cx="3690046" cy="224536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EDBD43D-2092-5D2F-7FD2-675FD9482C9D}"/>
              </a:ext>
            </a:extLst>
          </p:cNvPr>
          <p:cNvSpPr txBox="1"/>
          <p:nvPr/>
        </p:nvSpPr>
        <p:spPr>
          <a:xfrm>
            <a:off x="1124354" y="1730958"/>
            <a:ext cx="3980577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/>
              <a:t>九音解决方案：</a:t>
            </a:r>
            <a:endParaRPr lang="en-US" altLang="zh-CN" sz="2400" b="1" dirty="0"/>
          </a:p>
          <a:p>
            <a:pPr algn="ctr"/>
            <a:r>
              <a:rPr lang="en-US" altLang="zh-CN" sz="2400" b="1" dirty="0"/>
              <a:t>USB-&gt;DAC </a:t>
            </a:r>
            <a:r>
              <a:rPr lang="zh-CN" altLang="en-US" sz="2400" b="1" dirty="0"/>
              <a:t>模拟音频转换器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1F43419-B9B7-04E4-3F13-AB2C476659E6}"/>
              </a:ext>
            </a:extLst>
          </p:cNvPr>
          <p:cNvSpPr txBox="1"/>
          <p:nvPr/>
        </p:nvSpPr>
        <p:spPr>
          <a:xfrm>
            <a:off x="7361006" y="1730958"/>
            <a:ext cx="3493265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客户指标参考：</a:t>
            </a:r>
            <a:r>
              <a:rPr lang="en-US" altLang="zh-CN" b="1" dirty="0"/>
              <a:t>IKKO</a:t>
            </a:r>
            <a:r>
              <a:rPr lang="zh-CN" altLang="en-US" b="1" dirty="0"/>
              <a:t> </a:t>
            </a:r>
            <a:r>
              <a:rPr lang="en-US" altLang="zh-CN" b="1" dirty="0"/>
              <a:t>Hub</a:t>
            </a:r>
            <a:endParaRPr lang="zh-CN" altLang="en-US" b="1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394CDFD3-94EC-ADC0-42BD-AD6BE8065FD8}"/>
              </a:ext>
            </a:extLst>
          </p:cNvPr>
          <p:cNvCxnSpPr/>
          <p:nvPr/>
        </p:nvCxnSpPr>
        <p:spPr>
          <a:xfrm>
            <a:off x="5753325" y="2328815"/>
            <a:ext cx="0" cy="3656503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7BA19D10-CDCA-9977-99EB-82F85BAA381E}"/>
              </a:ext>
            </a:extLst>
          </p:cNvPr>
          <p:cNvSpPr txBox="1"/>
          <p:nvPr/>
        </p:nvSpPr>
        <p:spPr>
          <a:xfrm>
            <a:off x="696908" y="479552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市场推广需求：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E72BD08-B406-C562-1E1D-E606FF2BAEDC}"/>
              </a:ext>
            </a:extLst>
          </p:cNvPr>
          <p:cNvSpPr txBox="1"/>
          <p:nvPr/>
        </p:nvSpPr>
        <p:spPr>
          <a:xfrm>
            <a:off x="5937736" y="4590454"/>
            <a:ext cx="614302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关注参数：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）动态范围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）谐波失真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lang="en-US" altLang="zh-CN" dirty="0"/>
              <a:t>SNR</a:t>
            </a:r>
          </a:p>
          <a:p>
            <a:r>
              <a:rPr lang="en-US" altLang="zh-CN" dirty="0"/>
              <a:t>4</a:t>
            </a:r>
            <a:r>
              <a:rPr lang="zh-CN" altLang="en-US" dirty="0"/>
              <a:t>）采样率及采样精度（标注</a:t>
            </a:r>
            <a:r>
              <a:rPr lang="en-US" altLang="zh-CN" dirty="0"/>
              <a:t>HiFi</a:t>
            </a:r>
            <a:r>
              <a:rPr lang="zh-CN" altLang="en-US" dirty="0"/>
              <a:t>级的，都支持</a:t>
            </a:r>
            <a:r>
              <a:rPr lang="en-US" altLang="zh-CN" dirty="0"/>
              <a:t>32Bit/384K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826223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1D9EA957-DC46-1C40-A810-C0722A2EEA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306"/>
          <a:stretch/>
        </p:blipFill>
        <p:spPr>
          <a:xfrm>
            <a:off x="10533440" y="1533247"/>
            <a:ext cx="1577704" cy="2176912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FF0E55C-DB6E-E143-7664-8F8AE415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FF0000"/>
                </a:solidFill>
              </a:rPr>
              <a:t>USB </a:t>
            </a:r>
            <a:r>
              <a:rPr lang="zh-CN" altLang="en-US" b="1" dirty="0">
                <a:solidFill>
                  <a:srgbClr val="FF0000"/>
                </a:solidFill>
              </a:rPr>
              <a:t>数字音频转换器（</a:t>
            </a:r>
            <a:r>
              <a:rPr lang="en-US" altLang="zh-CN" b="1" dirty="0">
                <a:solidFill>
                  <a:srgbClr val="FF0000"/>
                </a:solidFill>
              </a:rPr>
              <a:t>USB/audio bridge</a:t>
            </a:r>
            <a:r>
              <a:rPr lang="zh-CN" altLang="en-US" b="1" dirty="0">
                <a:solidFill>
                  <a:srgbClr val="FF0000"/>
                </a:solidFill>
              </a:rPr>
              <a:t>）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964C4B3-19DD-6044-FE49-1E31665306A3}"/>
              </a:ext>
            </a:extLst>
          </p:cNvPr>
          <p:cNvSpPr txBox="1"/>
          <p:nvPr/>
        </p:nvSpPr>
        <p:spPr>
          <a:xfrm>
            <a:off x="1385675" y="1739057"/>
            <a:ext cx="3709670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b="1" dirty="0"/>
              <a:t>九音解决方案：</a:t>
            </a:r>
            <a:endParaRPr lang="en-US" altLang="zh-CN" sz="2400" b="1" dirty="0"/>
          </a:p>
          <a:p>
            <a:pPr algn="ctr"/>
            <a:r>
              <a:rPr lang="en-US" altLang="zh-CN" sz="2400" b="1" dirty="0"/>
              <a:t>USB-&gt;IIS </a:t>
            </a:r>
            <a:r>
              <a:rPr lang="zh-CN" altLang="en-US" sz="2400" b="1" dirty="0"/>
              <a:t>数字音频转换器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DA35C65-F214-D86E-8947-263D8610A652}"/>
              </a:ext>
            </a:extLst>
          </p:cNvPr>
          <p:cNvCxnSpPr/>
          <p:nvPr/>
        </p:nvCxnSpPr>
        <p:spPr>
          <a:xfrm>
            <a:off x="5897418" y="2134236"/>
            <a:ext cx="0" cy="3656503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02067C3E-22CA-EE45-FE40-215105AD8462}"/>
              </a:ext>
            </a:extLst>
          </p:cNvPr>
          <p:cNvSpPr txBox="1"/>
          <p:nvPr/>
        </p:nvSpPr>
        <p:spPr>
          <a:xfrm>
            <a:off x="6405615" y="1634339"/>
            <a:ext cx="4127825" cy="33855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/>
              <a:t>客户样机参考：</a:t>
            </a:r>
            <a:r>
              <a:rPr lang="en-US" altLang="zh-CN" sz="1600" b="1" dirty="0"/>
              <a:t>IKKO ITM01 </a:t>
            </a:r>
            <a:r>
              <a:rPr lang="zh-CN" altLang="en-US" sz="1600" b="1" dirty="0"/>
              <a:t>解码器耳放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49E7FBE0-A0DE-A6B6-E843-FA5F375E9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5615" y="2096287"/>
            <a:ext cx="4502703" cy="336819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96100E9-22EF-33D5-5FF3-265A3CE0A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588" y="2585396"/>
            <a:ext cx="4663844" cy="373412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8729AD7-3A47-4E4F-3D81-198C6F21557E}"/>
              </a:ext>
            </a:extLst>
          </p:cNvPr>
          <p:cNvSpPr txBox="1"/>
          <p:nvPr/>
        </p:nvSpPr>
        <p:spPr>
          <a:xfrm>
            <a:off x="6096000" y="4725821"/>
            <a:ext cx="586410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关注参数：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）动态范围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）谐波失真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lang="en-US" altLang="zh-CN" dirty="0"/>
              <a:t>SNR</a:t>
            </a:r>
          </a:p>
          <a:p>
            <a:r>
              <a:rPr lang="en-US" altLang="zh-CN" dirty="0"/>
              <a:t>4</a:t>
            </a:r>
            <a:r>
              <a:rPr lang="zh-CN" altLang="en-US" dirty="0"/>
              <a:t>）</a:t>
            </a:r>
            <a:r>
              <a:rPr lang="en-US" altLang="zh-CN" dirty="0"/>
              <a:t>HiFi</a:t>
            </a:r>
            <a:r>
              <a:rPr lang="zh-CN" altLang="en-US" dirty="0"/>
              <a:t>级，支持</a:t>
            </a:r>
            <a:r>
              <a:rPr lang="en-US" altLang="zh-CN" dirty="0"/>
              <a:t>32Bit/384K</a:t>
            </a:r>
            <a:r>
              <a:rPr lang="zh-CN" altLang="en-US" dirty="0"/>
              <a:t>采样率，</a:t>
            </a:r>
            <a:r>
              <a:rPr lang="en-US" altLang="zh-CN" dirty="0"/>
              <a:t>DSD64/DSD128</a:t>
            </a:r>
            <a:r>
              <a:rPr lang="zh-CN" altLang="en-US" dirty="0"/>
              <a:t>解码</a:t>
            </a:r>
            <a:endParaRPr lang="en-US" altLang="zh-CN" dirty="0"/>
          </a:p>
          <a:p>
            <a:r>
              <a:rPr lang="en-US" altLang="zh-CN" dirty="0"/>
              <a:t>5</a:t>
            </a:r>
            <a:r>
              <a:rPr lang="zh-CN" altLang="en-US" dirty="0"/>
              <a:t>）推力（输出阻抗）：</a:t>
            </a:r>
            <a:r>
              <a:rPr lang="en-US" altLang="zh-CN" dirty="0"/>
              <a:t>16Ω~600</a:t>
            </a:r>
            <a:r>
              <a:rPr lang="zh-CN" altLang="en-US" dirty="0"/>
              <a:t>欧姆</a:t>
            </a:r>
          </a:p>
        </p:txBody>
      </p:sp>
    </p:spTree>
    <p:extLst>
      <p:ext uri="{BB962C8B-B14F-4D97-AF65-F5344CB8AC3E}">
        <p14:creationId xmlns:p14="http://schemas.microsoft.com/office/powerpoint/2010/main" val="8542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3A7B90-37C7-C62B-86B5-512F55152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耳放</a:t>
            </a:r>
          </a:p>
        </p:txBody>
      </p:sp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DEB9AA75-DB1B-A0AB-F100-E67890B9B2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6634407"/>
              </p:ext>
            </p:extLst>
          </p:nvPr>
        </p:nvGraphicFramePr>
        <p:xfrm>
          <a:off x="838200" y="1825625"/>
          <a:ext cx="10515597" cy="4295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150894005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185826492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8651915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普通</a:t>
                      </a:r>
                      <a:r>
                        <a:rPr lang="en-US" altLang="zh-CN" dirty="0"/>
                        <a:t>USB</a:t>
                      </a:r>
                      <a:r>
                        <a:rPr lang="zh-CN" altLang="en-US" dirty="0"/>
                        <a:t>转</a:t>
                      </a:r>
                      <a:r>
                        <a:rPr lang="en-US" altLang="zh-CN" dirty="0"/>
                        <a:t>3.5mm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USB</a:t>
                      </a:r>
                      <a:r>
                        <a:rPr lang="zh-CN" altLang="en-US" dirty="0"/>
                        <a:t>转 </a:t>
                      </a:r>
                      <a:r>
                        <a:rPr lang="en-US" altLang="zh-CN" dirty="0"/>
                        <a:t>3.5mm+USB</a:t>
                      </a:r>
                    </a:p>
                    <a:p>
                      <a:pPr algn="ctr"/>
                      <a:r>
                        <a:rPr lang="zh-CN" altLang="en-US" dirty="0"/>
                        <a:t>（边充电边播放）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Hi-Res</a:t>
                      </a:r>
                      <a:r>
                        <a:rPr lang="zh-CN" altLang="en-US" dirty="0"/>
                        <a:t>解码耳放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3616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801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166336"/>
                  </a:ext>
                </a:extLst>
              </a:tr>
              <a:tr h="2914015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364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2049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AAE073C9-83F1-E5F5-6E82-3F622B396EF3}"/>
              </a:ext>
            </a:extLst>
          </p:cNvPr>
          <p:cNvGrpSpPr/>
          <p:nvPr/>
        </p:nvGrpSpPr>
        <p:grpSpPr>
          <a:xfrm>
            <a:off x="6513547" y="2407530"/>
            <a:ext cx="4238893" cy="3914019"/>
            <a:chOff x="6388712" y="1858453"/>
            <a:chExt cx="4115228" cy="3799832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D2C01454-09AA-B9DF-2FCE-1EE0E5DADF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6742"/>
            <a:stretch/>
          </p:blipFill>
          <p:spPr>
            <a:xfrm>
              <a:off x="6388712" y="3020291"/>
              <a:ext cx="4115227" cy="2637994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81B1E31F-2543-A70A-EEB3-CD3FAC7B76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1341"/>
            <a:stretch/>
          </p:blipFill>
          <p:spPr>
            <a:xfrm>
              <a:off x="6388713" y="1858453"/>
              <a:ext cx="4115227" cy="924216"/>
            </a:xfrm>
            <a:prstGeom prst="rect">
              <a:avLst/>
            </a:prstGeom>
          </p:spPr>
        </p:pic>
      </p:grpSp>
      <p:pic>
        <p:nvPicPr>
          <p:cNvPr id="35" name="图片 34">
            <a:extLst>
              <a:ext uri="{FF2B5EF4-FFF2-40B4-BE49-F238E27FC236}">
                <a16:creationId xmlns:a16="http://schemas.microsoft.com/office/drawing/2014/main" id="{D6267D83-CFBD-C2BB-26C8-093256AD8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528" y="2236206"/>
            <a:ext cx="4818761" cy="425666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2A36972-DA87-DB41-ECE4-B553C859E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麦克风阵列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5A262BC-F2C5-5B5E-854D-A119E2F6FCAB}"/>
              </a:ext>
            </a:extLst>
          </p:cNvPr>
          <p:cNvSpPr txBox="1"/>
          <p:nvPr/>
        </p:nvSpPr>
        <p:spPr>
          <a:xfrm>
            <a:off x="1194266" y="1623175"/>
            <a:ext cx="4115229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九音解决方案：</a:t>
            </a:r>
            <a:r>
              <a:rPr lang="en-US" altLang="zh-CN" sz="2400" b="1" dirty="0"/>
              <a:t>2/4/6</a:t>
            </a:r>
            <a:r>
              <a:rPr lang="zh-CN" altLang="en-US" sz="2400" b="1" dirty="0"/>
              <a:t>麦阵列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1017467F-81EE-5DD1-BB18-6AA23853BAEB}"/>
              </a:ext>
            </a:extLst>
          </p:cNvPr>
          <p:cNvCxnSpPr>
            <a:cxnSpLocks/>
          </p:cNvCxnSpPr>
          <p:nvPr/>
        </p:nvCxnSpPr>
        <p:spPr>
          <a:xfrm>
            <a:off x="5963920" y="1984135"/>
            <a:ext cx="0" cy="433741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EE527DF1-8AD6-B4C8-3EDF-78E67CFD222B}"/>
              </a:ext>
            </a:extLst>
          </p:cNvPr>
          <p:cNvSpPr txBox="1"/>
          <p:nvPr/>
        </p:nvSpPr>
        <p:spPr>
          <a:xfrm>
            <a:off x="6513547" y="1623175"/>
            <a:ext cx="4493538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参考：鱼亮科技的麦克风阵列板</a:t>
            </a:r>
          </a:p>
        </p:txBody>
      </p:sp>
      <p:graphicFrame>
        <p:nvGraphicFramePr>
          <p:cNvPr id="15" name="对象 14">
            <a:extLst>
              <a:ext uri="{FF2B5EF4-FFF2-40B4-BE49-F238E27FC236}">
                <a16:creationId xmlns:a16="http://schemas.microsoft.com/office/drawing/2014/main" id="{8DE2DAA9-D3C0-5633-D6A9-629CA00AC9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1135768"/>
              </p:ext>
            </p:extLst>
          </p:nvPr>
        </p:nvGraphicFramePr>
        <p:xfrm>
          <a:off x="10896600" y="1567366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5" imgW="914400" imgH="792360" progId="Acrobat.Document.DC">
                  <p:embed/>
                </p:oleObj>
              </mc:Choice>
              <mc:Fallback>
                <p:oleObj name="Acrobat Document" showAsIcon="1" r:id="rId5" imgW="914400" imgH="79236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896600" y="1567366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62383FEE-2372-07CC-B0E1-32F267FA2F98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3211327" y="1854008"/>
            <a:ext cx="3302220" cy="3285876"/>
          </a:xfrm>
          <a:prstGeom prst="straightConnector1">
            <a:avLst/>
          </a:prstGeom>
          <a:ln>
            <a:prstDash val="lgDashDot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6340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59CB6D-7A99-5BAB-85CF-DAC034208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dirty="0"/>
              <a:t>源于：华曦达的机顶盒项目</a:t>
            </a:r>
            <a:endParaRPr lang="en-US" altLang="zh-CN" dirty="0"/>
          </a:p>
          <a:p>
            <a:r>
              <a:rPr lang="zh-CN" altLang="en-US" dirty="0"/>
              <a:t>可用于：会议音箱、</a:t>
            </a:r>
            <a:r>
              <a:rPr lang="en-US" altLang="zh-CN" dirty="0" err="1"/>
              <a:t>SoundBar</a:t>
            </a:r>
            <a:r>
              <a:rPr lang="zh-CN" altLang="en-US" dirty="0"/>
              <a:t>、</a:t>
            </a:r>
            <a:r>
              <a:rPr lang="en-US" altLang="zh-CN" dirty="0" err="1"/>
              <a:t>VideoBar</a:t>
            </a:r>
            <a:r>
              <a:rPr lang="zh-CN" altLang="en-US" dirty="0"/>
              <a:t>、商显显示屏</a:t>
            </a:r>
            <a:r>
              <a:rPr lang="en-US" altLang="zh-CN" dirty="0"/>
              <a:t>…</a:t>
            </a:r>
            <a:endParaRPr lang="zh-CN" altLang="en-US" dirty="0"/>
          </a:p>
          <a:p>
            <a:endParaRPr lang="en-US" altLang="zh-CN" dirty="0"/>
          </a:p>
          <a:p>
            <a:r>
              <a:rPr lang="zh-CN" altLang="en-US" dirty="0"/>
              <a:t>针对具体项目</a:t>
            </a:r>
            <a:endParaRPr lang="en-US" altLang="zh-CN" dirty="0"/>
          </a:p>
          <a:p>
            <a:pPr lvl="1"/>
            <a:r>
              <a:rPr lang="zh-CN" altLang="en-US" dirty="0"/>
              <a:t>产品方案需求：客户需求</a:t>
            </a:r>
            <a:r>
              <a:rPr lang="en-US" altLang="zh-CN" dirty="0"/>
              <a:t>&amp;</a:t>
            </a:r>
            <a:r>
              <a:rPr lang="zh-CN" altLang="en-US" dirty="0"/>
              <a:t>验收标准对接（华曦达、联合创新）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针对麦克风类方案</a:t>
            </a:r>
            <a:endParaRPr lang="en-US" altLang="zh-CN" dirty="0"/>
          </a:p>
          <a:p>
            <a:pPr lvl="1"/>
            <a:r>
              <a:rPr lang="zh-CN" altLang="en-US" dirty="0"/>
              <a:t>竞品市场方案资料收集：思必驰（孙总安排对接）</a:t>
            </a:r>
            <a:endParaRPr lang="en-US" altLang="zh-CN" dirty="0"/>
          </a:p>
          <a:p>
            <a:pPr lvl="1"/>
            <a:r>
              <a:rPr lang="zh-CN" altLang="en-US" dirty="0"/>
              <a:t>板卡厂对接：板厂项目需求</a:t>
            </a:r>
            <a:r>
              <a:rPr lang="en-US" altLang="zh-CN" dirty="0"/>
              <a:t>&amp;</a:t>
            </a:r>
            <a:r>
              <a:rPr lang="zh-CN" altLang="en-US" dirty="0"/>
              <a:t>已用方案了解（</a:t>
            </a:r>
            <a:r>
              <a:rPr lang="en-US" altLang="zh-CN" dirty="0"/>
              <a:t>M-Logic</a:t>
            </a:r>
            <a:r>
              <a:rPr lang="zh-CN" altLang="en-US" dirty="0"/>
              <a:t>、</a:t>
            </a:r>
            <a:r>
              <a:rPr lang="en-US" altLang="zh-CN" dirty="0"/>
              <a:t>CVT </a:t>
            </a:r>
            <a:r>
              <a:rPr lang="zh-CN" altLang="en-US" dirty="0"/>
              <a:t>、通力）</a:t>
            </a:r>
            <a:endParaRPr lang="en-US" altLang="zh-CN" dirty="0"/>
          </a:p>
          <a:p>
            <a:pPr lvl="1"/>
            <a:r>
              <a:rPr lang="zh-CN" altLang="en-US" dirty="0"/>
              <a:t>市场推广需要：完整的资料</a:t>
            </a:r>
            <a:endParaRPr lang="en-US" altLang="zh-CN" dirty="0"/>
          </a:p>
          <a:p>
            <a:pPr lvl="2"/>
            <a:r>
              <a:rPr lang="zh-CN" altLang="en-US" dirty="0"/>
              <a:t>具体产品适配：不同形态的适配方法，做成行业规范</a:t>
            </a:r>
            <a:r>
              <a:rPr lang="zh-CN" altLang="en-US" i="1" dirty="0"/>
              <a:t>（）</a:t>
            </a:r>
            <a:endParaRPr lang="en-US" altLang="zh-CN" i="1" dirty="0"/>
          </a:p>
          <a:p>
            <a:pPr lvl="2"/>
            <a:r>
              <a:rPr lang="zh-CN" altLang="en-US" dirty="0"/>
              <a:t>支持的认证：</a:t>
            </a:r>
            <a:r>
              <a:rPr lang="en-US" altLang="zh-CN" dirty="0"/>
              <a:t> Google/Teams/</a:t>
            </a:r>
            <a:r>
              <a:rPr lang="zh-CN" altLang="en-US" dirty="0"/>
              <a:t>腾讯</a:t>
            </a:r>
            <a:endParaRPr lang="en-US" altLang="zh-CN" dirty="0"/>
          </a:p>
          <a:p>
            <a:pPr lvl="2"/>
            <a:r>
              <a:rPr lang="zh-CN" altLang="en-US" dirty="0"/>
              <a:t>推广形态：</a:t>
            </a:r>
            <a:r>
              <a:rPr lang="en-US" altLang="zh-CN" dirty="0"/>
              <a:t>PCBA</a:t>
            </a:r>
            <a:r>
              <a:rPr lang="zh-CN" altLang="en-US" dirty="0"/>
              <a:t>及标准规格书；</a:t>
            </a:r>
            <a:r>
              <a:rPr lang="en-US" altLang="zh-CN" dirty="0"/>
              <a:t>Demo</a:t>
            </a:r>
            <a:r>
              <a:rPr lang="zh-CN" altLang="en-US" dirty="0"/>
              <a:t>样机（符合声学和算法设计和的样机）</a:t>
            </a:r>
            <a:endParaRPr lang="en-US" altLang="zh-CN" dirty="0"/>
          </a:p>
          <a:p>
            <a:pPr lvl="2"/>
            <a:r>
              <a:rPr lang="zh-CN" altLang="en-US" dirty="0"/>
              <a:t>算法：算法的指标标准（</a:t>
            </a:r>
            <a:r>
              <a:rPr lang="en-US" altLang="zh-CN" dirty="0"/>
              <a:t>MOS</a:t>
            </a:r>
            <a:r>
              <a:rPr lang="zh-CN" altLang="en-US" dirty="0"/>
              <a:t>评分、）</a:t>
            </a:r>
            <a:endParaRPr lang="en-US" altLang="zh-CN" dirty="0"/>
          </a:p>
          <a:p>
            <a:pPr lvl="2"/>
            <a:r>
              <a:rPr lang="zh-CN" altLang="en-US" dirty="0"/>
              <a:t>量产投入：量产一致性的把控、工厂模式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BAFD7C9-7FCC-E4AE-4FD0-23983A168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b="1" dirty="0"/>
              <a:t>麦克风阵列</a:t>
            </a:r>
          </a:p>
        </p:txBody>
      </p:sp>
    </p:spTree>
    <p:extLst>
      <p:ext uri="{BB962C8B-B14F-4D97-AF65-F5344CB8AC3E}">
        <p14:creationId xmlns:p14="http://schemas.microsoft.com/office/powerpoint/2010/main" val="193308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782102-49D5-39FB-46BF-80E7098C5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USB </a:t>
            </a:r>
            <a:r>
              <a:rPr lang="zh-CN" altLang="en-US" b="1" dirty="0"/>
              <a:t>桌面麦克风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917587B-4E11-73E9-A3EF-9E3DE4D1B550}"/>
              </a:ext>
            </a:extLst>
          </p:cNvPr>
          <p:cNvSpPr txBox="1"/>
          <p:nvPr/>
        </p:nvSpPr>
        <p:spPr>
          <a:xfrm>
            <a:off x="1520074" y="1749795"/>
            <a:ext cx="3156577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九音解决方案：</a:t>
            </a:r>
            <a:endParaRPr lang="en-US" altLang="zh-CN" sz="2400" b="1" dirty="0"/>
          </a:p>
          <a:p>
            <a:pPr algn="ctr"/>
            <a:r>
              <a:rPr lang="en-US" altLang="zh-CN" sz="2400" b="1" dirty="0"/>
              <a:t>USB</a:t>
            </a:r>
            <a:r>
              <a:rPr lang="zh-CN" altLang="en-US" sz="2400" b="1" dirty="0"/>
              <a:t>麦克风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BE679F9A-912A-F52C-ED1F-3D346F5D2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739" y="2239010"/>
            <a:ext cx="5364480" cy="3277870"/>
          </a:xfrm>
        </p:spPr>
        <p:txBody>
          <a:bodyPr>
            <a:normAutofit/>
          </a:bodyPr>
          <a:lstStyle/>
          <a:p>
            <a:r>
              <a:rPr lang="zh-CN" altLang="en-US" dirty="0"/>
              <a:t>桌面麦克风</a:t>
            </a:r>
            <a:endParaRPr lang="en-US" altLang="zh-CN" dirty="0"/>
          </a:p>
          <a:p>
            <a:pPr lvl="1"/>
            <a:r>
              <a:rPr lang="zh-CN" altLang="en-US" dirty="0"/>
              <a:t>找</a:t>
            </a:r>
            <a:r>
              <a:rPr lang="en-US" altLang="zh-CN" dirty="0"/>
              <a:t>3~5</a:t>
            </a:r>
            <a:r>
              <a:rPr lang="zh-CN" altLang="en-US" dirty="0"/>
              <a:t>家铁三角桌面麦克风的其他代工厂</a:t>
            </a:r>
            <a:endParaRPr lang="en-US" altLang="zh-CN" dirty="0"/>
          </a:p>
          <a:p>
            <a:pPr lvl="1"/>
            <a:r>
              <a:rPr lang="zh-CN" altLang="en-US" dirty="0"/>
              <a:t>宋光：</a:t>
            </a:r>
            <a:endParaRPr lang="en-US" altLang="zh-CN" dirty="0"/>
          </a:p>
          <a:p>
            <a:pPr lvl="2"/>
            <a:r>
              <a:rPr lang="en-US" altLang="zh-CN" dirty="0"/>
              <a:t>1</a:t>
            </a:r>
            <a:r>
              <a:rPr lang="zh-CN" altLang="en-US" dirty="0"/>
              <a:t>）突起的解决方案样机给蔡工测评；</a:t>
            </a:r>
            <a:endParaRPr lang="en-US" altLang="zh-CN" dirty="0"/>
          </a:p>
          <a:p>
            <a:pPr lvl="2"/>
            <a:r>
              <a:rPr lang="en-US" altLang="zh-CN" dirty="0"/>
              <a:t>2</a:t>
            </a:r>
            <a:r>
              <a:rPr lang="zh-CN" altLang="en-US" dirty="0"/>
              <a:t>）了解</a:t>
            </a:r>
            <a:r>
              <a:rPr lang="en-US" altLang="zh-CN" dirty="0"/>
              <a:t>2100</a:t>
            </a:r>
            <a:r>
              <a:rPr lang="zh-CN" altLang="en-US" dirty="0"/>
              <a:t>的生产状况；</a:t>
            </a:r>
            <a:endParaRPr lang="en-US" altLang="zh-CN" dirty="0"/>
          </a:p>
          <a:p>
            <a:pPr lvl="2"/>
            <a:r>
              <a:rPr lang="en-US" altLang="zh-CN" dirty="0"/>
              <a:t>3</a:t>
            </a:r>
            <a:r>
              <a:rPr lang="zh-CN" altLang="en-US" dirty="0"/>
              <a:t>）了解当前出货方案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1A2C2F-CD44-FFC1-3BC9-57EF8479F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304" y="2596984"/>
            <a:ext cx="5060118" cy="3817951"/>
          </a:xfrm>
          <a:prstGeom prst="rect">
            <a:avLst/>
          </a:prstGeom>
        </p:spPr>
      </p:pic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9AC2D6DE-3A2A-F0DA-D863-7DF82FD25D2B}"/>
              </a:ext>
            </a:extLst>
          </p:cNvPr>
          <p:cNvCxnSpPr>
            <a:cxnSpLocks/>
          </p:cNvCxnSpPr>
          <p:nvPr/>
        </p:nvCxnSpPr>
        <p:spPr>
          <a:xfrm>
            <a:off x="5974080" y="2077521"/>
            <a:ext cx="0" cy="4337414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9471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1534</TotalTime>
  <Words>942</Words>
  <Application>Microsoft Office PowerPoint</Application>
  <PresentationFormat>宽屏</PresentationFormat>
  <Paragraphs>130</Paragraphs>
  <Slides>14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Acrobat Document</vt:lpstr>
      <vt:lpstr>九音科技方案汇总</vt:lpstr>
      <vt:lpstr>产品线归纳</vt:lpstr>
      <vt:lpstr>USB 耳机/耳放</vt:lpstr>
      <vt:lpstr>USB 模拟音频转换器(USB/audio bridge)</vt:lpstr>
      <vt:lpstr>USB 数字音频转换器（USB/audio bridge）</vt:lpstr>
      <vt:lpstr>耳放</vt:lpstr>
      <vt:lpstr>麦克风阵列</vt:lpstr>
      <vt:lpstr>麦克风阵列</vt:lpstr>
      <vt:lpstr>USB 桌面麦克风</vt:lpstr>
      <vt:lpstr>拾音器/扩音器</vt:lpstr>
      <vt:lpstr>DSP后级音效处理器</vt:lpstr>
      <vt:lpstr>ENC降噪耳机</vt:lpstr>
      <vt:lpstr>对讲机</vt:lpstr>
      <vt:lpstr>小结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Bai Rong</dc:creator>
  <cp:lastModifiedBy>Bai Rong</cp:lastModifiedBy>
  <cp:revision>314</cp:revision>
  <dcterms:created xsi:type="dcterms:W3CDTF">2023-03-05T03:00:34Z</dcterms:created>
  <dcterms:modified xsi:type="dcterms:W3CDTF">2023-03-15T13:52:52Z</dcterms:modified>
</cp:coreProperties>
</file>

<file path=docProps/thumbnail.jpeg>
</file>